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7" r:id="rId14"/>
    <p:sldId id="279" r:id="rId15"/>
    <p:sldId id="280" r:id="rId16"/>
    <p:sldId id="281" r:id="rId17"/>
    <p:sldId id="283" r:id="rId18"/>
    <p:sldId id="260" r:id="rId19"/>
    <p:sldId id="265" r:id="rId20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w4vdEStr5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44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Chapter -4</a:t>
            </a:r>
          </a:p>
          <a:p>
            <a:pPr lvl="0" algn="ctr"/>
            <a:r>
              <a:rPr lang="en-US" sz="7200" b="1" dirty="0" smtClean="0">
                <a:latin typeface="Cambria"/>
                <a:ea typeface="Cambria"/>
                <a:cs typeface="Cambria"/>
                <a:sym typeface="Cambria"/>
              </a:rPr>
              <a:t>TRIBAL COMMUNITIES</a:t>
            </a:r>
            <a:endParaRPr sz="7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Google Shape;210;p5"/>
          <p:cNvSpPr txBox="1">
            <a:spLocks noGrp="1"/>
          </p:cNvSpPr>
          <p:nvPr>
            <p:ph type="ftr" idx="11"/>
          </p:nvPr>
        </p:nvSpPr>
        <p:spPr>
          <a:xfrm>
            <a:off x="4635795" y="9505507"/>
            <a:ext cx="7784805" cy="45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TRIBAL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COMMUNITIES/HISTORY/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Mrs.SuJatha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0613" y="699940"/>
            <a:ext cx="8293395" cy="1143000"/>
          </a:xfrm>
        </p:spPr>
        <p:txBody>
          <a:bodyPr/>
          <a:lstStyle/>
          <a:p>
            <a:r>
              <a:rPr lang="en-US" b="1" dirty="0" smtClean="0"/>
              <a:t>HERDING AND REARING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8577" y="2402958"/>
            <a:ext cx="6422065" cy="578411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</a:t>
            </a:r>
          </a:p>
          <a:p>
            <a:pPr>
              <a:buNone/>
            </a:pPr>
            <a:r>
              <a:rPr lang="en-US" dirty="0" smtClean="0"/>
              <a:t>      MOST OF THE TRIBALS WERE NOMADS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THEY WERE DEPENDENT ON </a:t>
            </a:r>
            <a:r>
              <a:rPr lang="en-US" dirty="0" smtClean="0"/>
              <a:t>HERDS </a:t>
            </a:r>
            <a:r>
              <a:rPr lang="en-US" dirty="0" smtClean="0"/>
              <a:t>OF SHEEP AND CATTLE.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WHEN THE SUPPLY OF FOOD FOR THESE ANIMALS GOT EXHAUSTED IN AN AREA, THEY MOVED TO ANOTHER AREA.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594344" y="2615610"/>
            <a:ext cx="4795283" cy="55289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7170" name="Picture 2" descr="C:\Users\sai\Desktop\herding rear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1814" y="2424223"/>
            <a:ext cx="4954771" cy="2509284"/>
          </a:xfrm>
          <a:prstGeom prst="rect">
            <a:avLst/>
          </a:prstGeom>
          <a:noFill/>
        </p:spPr>
      </p:pic>
      <p:pic>
        <p:nvPicPr>
          <p:cNvPr id="7171" name="Picture 3" descr="C:\Users\sai\Desktop\-herding rearing 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1814" y="4912243"/>
            <a:ext cx="4997302" cy="3253562"/>
          </a:xfrm>
          <a:prstGeom prst="rect">
            <a:avLst/>
          </a:prstGeom>
          <a:noFill/>
        </p:spPr>
      </p:pic>
      <p:sp>
        <p:nvSpPr>
          <p:cNvPr id="8" name="Google Shape;210;p5"/>
          <p:cNvSpPr txBox="1">
            <a:spLocks noGrp="1"/>
          </p:cNvSpPr>
          <p:nvPr>
            <p:ph type="ftr" idx="11"/>
          </p:nvPr>
        </p:nvSpPr>
        <p:spPr>
          <a:xfrm>
            <a:off x="4635795" y="9505507"/>
            <a:ext cx="7784805" cy="45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TRIBAL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COMMUNITIES/HISTORY/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Mrs.SuJatha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1508" y="9979223"/>
            <a:ext cx="971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chemeClr val="dk1"/>
                </a:solidFill>
              </a:rPr>
              <a:t>9/7/2020</a:t>
            </a:r>
            <a:endParaRPr lang="en-US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4408" y="274638"/>
            <a:ext cx="6889899" cy="1143000"/>
          </a:xfrm>
        </p:spPr>
        <p:txBody>
          <a:bodyPr/>
          <a:lstStyle/>
          <a:p>
            <a:r>
              <a:rPr lang="en-US" dirty="0" smtClean="0"/>
              <a:t>SETTLED AGRICULTURE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3172" y="2535865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845749" y="2530550"/>
            <a:ext cx="4976037" cy="550766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  MUNDAS AND SANTHALS</a:t>
            </a:r>
          </a:p>
          <a:p>
            <a:pPr algn="ctr">
              <a:buNone/>
            </a:pPr>
            <a:r>
              <a:rPr lang="en-US" b="1" dirty="0" smtClean="0"/>
              <a:t>    TOOK TO SETTLED</a:t>
            </a:r>
          </a:p>
          <a:p>
            <a:pPr algn="ctr">
              <a:buNone/>
            </a:pPr>
            <a:r>
              <a:rPr lang="en-US" b="1" dirty="0" smtClean="0"/>
              <a:t>     AGRICULTURE.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8194" name="Picture 2" descr="C:\Users\sai\Desktop\set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9767" y="2445489"/>
            <a:ext cx="6408486" cy="5720315"/>
          </a:xfrm>
          <a:prstGeom prst="rect">
            <a:avLst/>
          </a:prstGeom>
          <a:noFill/>
        </p:spPr>
      </p:pic>
      <p:sp>
        <p:nvSpPr>
          <p:cNvPr id="7" name="Google Shape;210;p5"/>
          <p:cNvSpPr txBox="1">
            <a:spLocks noGrp="1"/>
          </p:cNvSpPr>
          <p:nvPr>
            <p:ph type="ftr" idx="11"/>
          </p:nvPr>
        </p:nvSpPr>
        <p:spPr>
          <a:xfrm>
            <a:off x="4635795" y="9505507"/>
            <a:ext cx="7784805" cy="45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TRIBAL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COMMUNITIES/HISTORY/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Mrs.SuJatha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095" y="9667937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dk1"/>
                </a:solidFill>
              </a:rPr>
              <a:t>9/7/2020</a:t>
            </a:r>
            <a:endParaRPr lang="en-US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2659" y="487289"/>
            <a:ext cx="8888819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British rule affects the </a:t>
            </a:r>
            <a:r>
              <a:rPr lang="en-US" b="1" dirty="0" err="1" smtClean="0"/>
              <a:t>tribals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6484" y="25146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645502" y="2365744"/>
            <a:ext cx="5941828" cy="573626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Tribals</a:t>
            </a:r>
            <a:r>
              <a:rPr lang="en-US" dirty="0" smtClean="0"/>
              <a:t> dispossessed their land</a:t>
            </a:r>
          </a:p>
          <a:p>
            <a:endParaRPr lang="en-US" dirty="0" smtClean="0"/>
          </a:p>
          <a:p>
            <a:r>
              <a:rPr lang="en-US" dirty="0" smtClean="0"/>
              <a:t>High revenue demand</a:t>
            </a:r>
          </a:p>
          <a:p>
            <a:endParaRPr lang="en-US" dirty="0" smtClean="0"/>
          </a:p>
          <a:p>
            <a:r>
              <a:rPr lang="en-US" dirty="0" smtClean="0"/>
              <a:t>Settled agriculture</a:t>
            </a:r>
          </a:p>
          <a:p>
            <a:endParaRPr lang="en-US" dirty="0" smtClean="0"/>
          </a:p>
          <a:p>
            <a:r>
              <a:rPr lang="en-US" dirty="0" smtClean="0"/>
              <a:t>Changes in forest laws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1026" name="Picture 2" descr="C:\Users\sai\Desktop\Madras_famine_18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0" y="2530549"/>
            <a:ext cx="8284295" cy="5656521"/>
          </a:xfrm>
          <a:prstGeom prst="rect">
            <a:avLst/>
          </a:prstGeom>
          <a:noFill/>
        </p:spPr>
      </p:pic>
      <p:sp>
        <p:nvSpPr>
          <p:cNvPr id="7" name="Google Shape;210;p5"/>
          <p:cNvSpPr txBox="1">
            <a:spLocks noGrp="1"/>
          </p:cNvSpPr>
          <p:nvPr>
            <p:ph type="ftr" idx="11"/>
          </p:nvPr>
        </p:nvSpPr>
        <p:spPr>
          <a:xfrm>
            <a:off x="4635795" y="9505507"/>
            <a:ext cx="7784805" cy="45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TRIBAL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COMMUNITIES/HISTORY/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Mrs.SuJatha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685" y="9540347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dk1"/>
                </a:solidFill>
              </a:rPr>
              <a:t>9/7/2020</a:t>
            </a:r>
            <a:endParaRPr lang="en-US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1637" y="870061"/>
            <a:ext cx="9622465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ROLE OF TRADERS AND MONEY LENDERS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0278" y="2683430"/>
            <a:ext cx="5922335" cy="6397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TRADERS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955851" y="3402419"/>
            <a:ext cx="4284737" cy="47013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9526772" y="2662165"/>
            <a:ext cx="6655981" cy="6397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MONEY LENDERS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"/>
          </p:nvPr>
        </p:nvSpPr>
        <p:spPr>
          <a:xfrm>
            <a:off x="9569302" y="3721395"/>
            <a:ext cx="4774019" cy="4167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2050" name="Picture 2" descr="C:\Users\sai\Desktop\ft8r29p2r8_00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9302" y="3551274"/>
            <a:ext cx="6688886" cy="4858305"/>
          </a:xfrm>
          <a:prstGeom prst="rect">
            <a:avLst/>
          </a:prstGeom>
          <a:noFill/>
        </p:spPr>
      </p:pic>
      <p:pic>
        <p:nvPicPr>
          <p:cNvPr id="2051" name="Picture 3" descr="C:\Users\sai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0013" y="3296093"/>
            <a:ext cx="6353170" cy="5252484"/>
          </a:xfrm>
          <a:prstGeom prst="rect">
            <a:avLst/>
          </a:prstGeom>
          <a:noFill/>
        </p:spPr>
      </p:pic>
      <p:sp>
        <p:nvSpPr>
          <p:cNvPr id="10" name="Google Shape;210;p5"/>
          <p:cNvSpPr txBox="1">
            <a:spLocks noGrp="1"/>
          </p:cNvSpPr>
          <p:nvPr>
            <p:ph type="ftr" idx="11"/>
          </p:nvPr>
        </p:nvSpPr>
        <p:spPr>
          <a:xfrm>
            <a:off x="4635795" y="9505507"/>
            <a:ext cx="7784805" cy="45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TRIBAL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COMMUNITIES/HISTORY/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Mrs.SuJatha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9276" y="9519082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dk1"/>
                </a:solidFill>
              </a:rPr>
              <a:t>9/7/2020</a:t>
            </a:r>
            <a:endParaRPr lang="en-US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6577" y="806266"/>
            <a:ext cx="9377916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ROLE OF CHRISTIAN MISSIONARIES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26501" y="2854842"/>
            <a:ext cx="5241851" cy="5098311"/>
          </a:xfrm>
        </p:spPr>
        <p:txBody>
          <a:bodyPr/>
          <a:lstStyle/>
          <a:p>
            <a:r>
              <a:rPr lang="en-US" dirty="0" smtClean="0"/>
              <a:t>TRIBAL CHIEF</a:t>
            </a:r>
          </a:p>
          <a:p>
            <a:endParaRPr lang="en-US" dirty="0" smtClean="0"/>
          </a:p>
          <a:p>
            <a:r>
              <a:rPr lang="en-US" dirty="0" smtClean="0"/>
              <a:t>LOST THEIR FORMER </a:t>
            </a:r>
            <a:r>
              <a:rPr lang="en-US" dirty="0" smtClean="0"/>
              <a:t>IMPORTANCE</a:t>
            </a:r>
            <a:endParaRPr lang="en-US" dirty="0" smtClean="0"/>
          </a:p>
          <a:p>
            <a:r>
              <a:rPr lang="en-US" dirty="0" smtClean="0"/>
              <a:t>LOST THEIR POWER</a:t>
            </a:r>
          </a:p>
          <a:p>
            <a:r>
              <a:rPr lang="en-US" dirty="0" smtClean="0"/>
              <a:t>LOST THEIR AUTHORITY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THIS INFURIATEED THE TRIBALS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721935" y="2748516"/>
            <a:ext cx="6251944" cy="562994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Interference of </a:t>
            </a:r>
            <a:r>
              <a:rPr lang="en-US" dirty="0" err="1" smtClean="0"/>
              <a:t>christian</a:t>
            </a:r>
            <a:r>
              <a:rPr lang="en-US" dirty="0" smtClean="0"/>
              <a:t> </a:t>
            </a:r>
            <a:r>
              <a:rPr lang="en-US" dirty="0" err="1" smtClean="0"/>
              <a:t>misionaries</a:t>
            </a:r>
            <a:r>
              <a:rPr lang="en-US" dirty="0" smtClean="0"/>
              <a:t> added a threat to the life of </a:t>
            </a:r>
            <a:r>
              <a:rPr lang="en-US" dirty="0" err="1" smtClean="0"/>
              <a:t>tribals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3074" name="Picture 2" descr="C:\Users\sai\Desktop\hero_marsden-serm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163" y="2806995"/>
            <a:ext cx="3338623" cy="3232297"/>
          </a:xfrm>
          <a:prstGeom prst="rect">
            <a:avLst/>
          </a:prstGeom>
          <a:noFill/>
        </p:spPr>
      </p:pic>
      <p:pic>
        <p:nvPicPr>
          <p:cNvPr id="3075" name="Picture 3" descr="C:\Users\sai\Desktop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4875" y="2764465"/>
            <a:ext cx="3459126" cy="3237503"/>
          </a:xfrm>
          <a:prstGeom prst="rect">
            <a:avLst/>
          </a:prstGeom>
          <a:noFill/>
        </p:spPr>
      </p:pic>
      <p:sp>
        <p:nvSpPr>
          <p:cNvPr id="8" name="Google Shape;210;p5"/>
          <p:cNvSpPr txBox="1">
            <a:spLocks noGrp="1"/>
          </p:cNvSpPr>
          <p:nvPr>
            <p:ph type="ftr" idx="11"/>
          </p:nvPr>
        </p:nvSpPr>
        <p:spPr>
          <a:xfrm>
            <a:off x="4635795" y="9505507"/>
            <a:ext cx="7784805" cy="45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TRIBAL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COMMUNITIES/HISTORY/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Mrs.SuJatha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9099" y="9979223"/>
            <a:ext cx="1205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chemeClr val="dk1"/>
                </a:solidFill>
              </a:rPr>
              <a:t>9/7/2020</a:t>
            </a:r>
            <a:endParaRPr lang="en-US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368" y="593615"/>
            <a:ext cx="8229600" cy="1143000"/>
          </a:xfrm>
        </p:spPr>
        <p:txBody>
          <a:bodyPr/>
          <a:lstStyle/>
          <a:p>
            <a:r>
              <a:rPr lang="en-US" b="1" dirty="0" smtClean="0"/>
              <a:t>TRIBAL REVOLT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0763" y="2428248"/>
            <a:ext cx="4040188" cy="84658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KOL REBELLION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169581" y="4046205"/>
            <a:ext cx="6730226" cy="4459841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4400" b="1" dirty="0" smtClean="0"/>
              <a:t>                      1831-32</a:t>
            </a:r>
            <a:endParaRPr lang="en-US" sz="4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8952615" y="2534575"/>
            <a:ext cx="6166884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SANTHAL REBELLION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"/>
          </p:nvPr>
        </p:nvSpPr>
        <p:spPr>
          <a:xfrm>
            <a:off x="8888820" y="3791023"/>
            <a:ext cx="6273208" cy="4800084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</a:t>
            </a:r>
            <a:r>
              <a:rPr lang="en-US" sz="4400" b="1" dirty="0" smtClean="0"/>
              <a:t>1855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15/18</a:t>
            </a:r>
            <a:endParaRPr lang="en-US" dirty="0"/>
          </a:p>
        </p:txBody>
      </p:sp>
      <p:pic>
        <p:nvPicPr>
          <p:cNvPr id="1026" name="Picture 2" descr="C:\Users\sai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3557" y="3338624"/>
            <a:ext cx="6693392" cy="4038726"/>
          </a:xfrm>
          <a:prstGeom prst="rect">
            <a:avLst/>
          </a:prstGeom>
          <a:noFill/>
        </p:spPr>
      </p:pic>
      <p:pic>
        <p:nvPicPr>
          <p:cNvPr id="1027" name="Picture 3" descr="C:\Users\sai\Desktop\Revolt-of-18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7163" y="3317358"/>
            <a:ext cx="6286606" cy="4019107"/>
          </a:xfrm>
          <a:prstGeom prst="rect">
            <a:avLst/>
          </a:prstGeom>
          <a:noFill/>
        </p:spPr>
      </p:pic>
      <p:sp>
        <p:nvSpPr>
          <p:cNvPr id="10" name="Google Shape;210;p5"/>
          <p:cNvSpPr txBox="1">
            <a:spLocks noGrp="1"/>
          </p:cNvSpPr>
          <p:nvPr>
            <p:ph type="ftr" idx="11"/>
          </p:nvPr>
        </p:nvSpPr>
        <p:spPr>
          <a:xfrm>
            <a:off x="4635795" y="9505507"/>
            <a:ext cx="7784805" cy="45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TRIBAL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COMMUNITIES/HISTORY/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Mrs.SuJatha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950" y="9710468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dk1"/>
                </a:solidFill>
              </a:rPr>
              <a:t>9/7/2020</a:t>
            </a:r>
            <a:endParaRPr lang="en-US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7092" y="891326"/>
            <a:ext cx="5710136" cy="1143000"/>
          </a:xfrm>
        </p:spPr>
        <p:txBody>
          <a:bodyPr/>
          <a:lstStyle/>
          <a:p>
            <a:r>
              <a:rPr lang="en-US" dirty="0" smtClean="0"/>
              <a:t>MUNDA  REBELLION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7674" y="2450804"/>
            <a:ext cx="7464055" cy="654434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Most powerful tribal revolt.</a:t>
            </a:r>
          </a:p>
          <a:p>
            <a:r>
              <a:rPr lang="en-US" sz="3200" dirty="0" smtClean="0"/>
              <a:t>Called as </a:t>
            </a:r>
            <a:r>
              <a:rPr lang="en-US" sz="3200" b="1" dirty="0" err="1" smtClean="0"/>
              <a:t>ulgulan</a:t>
            </a:r>
            <a:r>
              <a:rPr lang="en-US" sz="3200" b="1" dirty="0" smtClean="0"/>
              <a:t> </a:t>
            </a:r>
            <a:r>
              <a:rPr lang="en-US" sz="3200" dirty="0" smtClean="0"/>
              <a:t>or </a:t>
            </a:r>
            <a:r>
              <a:rPr lang="en-US" sz="3200" b="1" dirty="0" smtClean="0"/>
              <a:t>Great Tumult</a:t>
            </a:r>
          </a:p>
          <a:p>
            <a:endParaRPr lang="en-US" sz="3200" b="1" dirty="0" smtClean="0"/>
          </a:p>
          <a:p>
            <a:r>
              <a:rPr lang="en-US" sz="3200" dirty="0" smtClean="0"/>
              <a:t>Led by </a:t>
            </a:r>
            <a:r>
              <a:rPr lang="en-US" sz="3200" b="1" dirty="0" err="1" smtClean="0"/>
              <a:t>Birsa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Munda</a:t>
            </a:r>
            <a:endParaRPr lang="en-US" sz="3200" b="1" dirty="0" smtClean="0"/>
          </a:p>
          <a:p>
            <a:r>
              <a:rPr lang="en-US" sz="3200" dirty="0" smtClean="0"/>
              <a:t>Wanted to establish </a:t>
            </a:r>
            <a:r>
              <a:rPr lang="en-US" sz="3200" b="1" dirty="0" smtClean="0"/>
              <a:t>MUNDA RAJ.</a:t>
            </a:r>
          </a:p>
          <a:p>
            <a:r>
              <a:rPr lang="en-US" sz="3200" dirty="0" smtClean="0"/>
              <a:t>Wanted to bring back the golden age.</a:t>
            </a:r>
          </a:p>
          <a:p>
            <a:r>
              <a:rPr lang="en-US" sz="3200" dirty="0" smtClean="0"/>
              <a:t>Gave up evil practices like: drinking liquor, performing animal sacrifices, worship of evil spirit. Dishonest life.</a:t>
            </a:r>
          </a:p>
          <a:p>
            <a:r>
              <a:rPr lang="en-US" sz="3200" dirty="0" smtClean="0"/>
              <a:t> Against </a:t>
            </a:r>
            <a:r>
              <a:rPr lang="en-US" sz="3200" dirty="0" err="1" smtClean="0"/>
              <a:t>christian</a:t>
            </a:r>
            <a:r>
              <a:rPr lang="en-US" sz="3200" dirty="0" smtClean="0"/>
              <a:t> missionaries.</a:t>
            </a:r>
          </a:p>
          <a:p>
            <a:r>
              <a:rPr lang="en-US" sz="3200" dirty="0" err="1" smtClean="0"/>
              <a:t>Birsa</a:t>
            </a:r>
            <a:r>
              <a:rPr lang="en-US" sz="3200" dirty="0" smtClean="0"/>
              <a:t> was arrested in 1895.</a:t>
            </a:r>
          </a:p>
          <a:p>
            <a:r>
              <a:rPr lang="en-US" sz="3200" dirty="0" smtClean="0"/>
              <a:t>He died soon after . 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190307" y="2833577"/>
            <a:ext cx="5762846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1026" name="Picture 2" descr="C:\Users\sai\Desktop\birsa-munda7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777" y="2328419"/>
            <a:ext cx="7650125" cy="6353175"/>
          </a:xfrm>
          <a:prstGeom prst="rect">
            <a:avLst/>
          </a:prstGeom>
          <a:noFill/>
        </p:spPr>
      </p:pic>
      <p:sp>
        <p:nvSpPr>
          <p:cNvPr id="7" name="Google Shape;210;p5"/>
          <p:cNvSpPr txBox="1">
            <a:spLocks noGrp="1"/>
          </p:cNvSpPr>
          <p:nvPr>
            <p:ph type="ftr" idx="11"/>
          </p:nvPr>
        </p:nvSpPr>
        <p:spPr>
          <a:xfrm>
            <a:off x="4635795" y="9356651"/>
            <a:ext cx="8995145" cy="60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TRIBAL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COMMUNITIES/HISTORY/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Mrs.SuJatha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7890" y="9689203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dk1"/>
                </a:solidFill>
              </a:rPr>
              <a:t>9/7/2020</a:t>
            </a:r>
            <a:endParaRPr lang="en-US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</a:rPr>
              <a:t>9/7/2020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ftr" idx="11"/>
          </p:nvPr>
        </p:nvSpPr>
        <p:spPr>
          <a:xfrm>
            <a:off x="4635795" y="9505507"/>
            <a:ext cx="7784805" cy="45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TRIBAL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COMMUNITIES/HISTORY/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Mrs.SuJatha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/18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1807535" y="3086100"/>
            <a:ext cx="13846595" cy="587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QUESTIONS </a:t>
            </a:r>
            <a:r>
              <a:rPr lang="en-US" sz="4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RELATED TO ABOVE </a:t>
            </a: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SLIDES.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1)Discuss the role of tribal chiefs under the British.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2) What were the grievances of the </a:t>
            </a:r>
            <a:r>
              <a:rPr lang="en-US" sz="4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tribals</a:t>
            </a: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against the British?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</a:rPr>
              <a:t>9/7/2020</a:t>
            </a:r>
            <a:endParaRPr sz="1400" b="1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3381153" y="9484242"/>
            <a:ext cx="10909005" cy="47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TRIBAL COMMUNITIES/HISTORY/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Mrs.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/18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320902" y="3128630"/>
            <a:ext cx="11844130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REFERENCES </a:t>
            </a:r>
            <a:r>
              <a:rPr lang="en-US" sz="4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&amp; THANKING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11034" y="4657060"/>
            <a:ext cx="1156822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hlinkClick r:id="rId3"/>
              </a:rPr>
              <a:t>https://</a:t>
            </a:r>
            <a:r>
              <a:rPr lang="en-US" sz="3200" dirty="0" smtClean="0">
                <a:hlinkClick r:id="rId3"/>
              </a:rPr>
              <a:t>www.youtube.com/watch?v=Vw4vdEStr5E</a:t>
            </a:r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err="1" smtClean="0"/>
              <a:t>rsgr.in</a:t>
            </a:r>
            <a:r>
              <a:rPr lang="en-US" sz="3200" dirty="0" smtClean="0"/>
              <a:t>/sh0152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</p:txBody>
      </p:sp>
      <p:pic>
        <p:nvPicPr>
          <p:cNvPr id="1026" name="Picture 2" descr="C:\Users\sai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3878" y="6707039"/>
            <a:ext cx="3314700" cy="1381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1758" y="806266"/>
            <a:ext cx="9303489" cy="1143000"/>
          </a:xfrm>
        </p:spPr>
        <p:txBody>
          <a:bodyPr/>
          <a:lstStyle/>
          <a:p>
            <a:r>
              <a:rPr lang="en-US" dirty="0" smtClean="0"/>
              <a:t>DIFFERENT TRIBAL GROUPS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0187" y="2488019"/>
            <a:ext cx="12684642" cy="646459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MUNDAS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SANTHALS                                         </a:t>
            </a:r>
            <a:r>
              <a:rPr lang="en-US" b="1" dirty="0" smtClean="0"/>
              <a:t>CHOTANAGPUR REGION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ORAONS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BAIGAS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GONDS                                              </a:t>
            </a:r>
            <a:r>
              <a:rPr lang="en-US" b="1" dirty="0" smtClean="0"/>
              <a:t>CENTRAL INDIA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KHONDS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KHASIS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NAGAS                                                </a:t>
            </a:r>
            <a:r>
              <a:rPr lang="en-US" b="1" dirty="0" smtClean="0"/>
              <a:t>NORTH EAST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 dirty="0" smtClean="0"/>
              <a:t>/18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4742121" y="3274828"/>
            <a:ext cx="191386" cy="150982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188688" y="3976577"/>
            <a:ext cx="2658140" cy="21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>
            <a:off x="4635795" y="5486400"/>
            <a:ext cx="170121" cy="12546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18567" y="6060558"/>
            <a:ext cx="2721935" cy="21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/>
          <p:cNvSpPr/>
          <p:nvPr/>
        </p:nvSpPr>
        <p:spPr>
          <a:xfrm>
            <a:off x="4614530" y="7527851"/>
            <a:ext cx="276447" cy="10419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188688" y="7974419"/>
            <a:ext cx="2488019" cy="21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210;p5"/>
          <p:cNvSpPr txBox="1">
            <a:spLocks noGrp="1"/>
          </p:cNvSpPr>
          <p:nvPr>
            <p:ph type="ftr" idx="11"/>
          </p:nvPr>
        </p:nvSpPr>
        <p:spPr>
          <a:xfrm>
            <a:off x="4635795" y="9505507"/>
            <a:ext cx="7784805" cy="45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TRIBAL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COMMUNITIES/HISTORY/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Mrs.SuJatha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0420" y="9667937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dk1"/>
                </a:solidFill>
              </a:rPr>
              <a:t>9/7/2020</a:t>
            </a:r>
            <a:endParaRPr lang="en-US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8475" y="593615"/>
            <a:ext cx="8229600" cy="1143000"/>
          </a:xfrm>
        </p:spPr>
        <p:txBody>
          <a:bodyPr/>
          <a:lstStyle/>
          <a:p>
            <a:r>
              <a:rPr lang="en-US" b="1" dirty="0" smtClean="0"/>
              <a:t>TRIBALS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7478" y="2385718"/>
            <a:ext cx="3901965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MUNDAS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413051" y="3769758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11237211" y="2258127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SANTHALS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"/>
          </p:nvPr>
        </p:nvSpPr>
        <p:spPr>
          <a:xfrm>
            <a:off x="10025099" y="3599638"/>
            <a:ext cx="4041775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1027" name="Picture 3" descr="C:\Users\sai\Desktop\mu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2034" y="3121102"/>
            <a:ext cx="6427907" cy="4874581"/>
          </a:xfrm>
          <a:prstGeom prst="rect">
            <a:avLst/>
          </a:prstGeom>
          <a:noFill/>
        </p:spPr>
      </p:pic>
      <p:pic>
        <p:nvPicPr>
          <p:cNvPr id="1028" name="Picture 4" descr="C:\Users\sai\Desktop\san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9112" y="3189768"/>
            <a:ext cx="7081474" cy="5082362"/>
          </a:xfrm>
          <a:prstGeom prst="rect">
            <a:avLst/>
          </a:prstGeom>
          <a:noFill/>
        </p:spPr>
      </p:pic>
      <p:sp>
        <p:nvSpPr>
          <p:cNvPr id="10" name="Google Shape;210;p5"/>
          <p:cNvSpPr txBox="1">
            <a:spLocks noGrp="1"/>
          </p:cNvSpPr>
          <p:nvPr>
            <p:ph type="ftr" idx="11"/>
          </p:nvPr>
        </p:nvSpPr>
        <p:spPr>
          <a:xfrm>
            <a:off x="4635795" y="9505507"/>
            <a:ext cx="7784805" cy="45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TRIBAL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COMMUNITIES/HISTORY/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Mrs.SuJatha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9497817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dk1"/>
                </a:solidFill>
              </a:rPr>
              <a:t>9/7/2020</a:t>
            </a:r>
            <a:endParaRPr lang="en-US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1005" y="742471"/>
            <a:ext cx="8229600" cy="1143000"/>
          </a:xfrm>
        </p:spPr>
        <p:txBody>
          <a:bodyPr/>
          <a:lstStyle/>
          <a:p>
            <a:r>
              <a:rPr lang="en-US" dirty="0" smtClean="0"/>
              <a:t>TRIBALS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5581" y="2236862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ORAONS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455582" y="3174335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9833714" y="2321923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BAIGAS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"/>
          </p:nvPr>
        </p:nvSpPr>
        <p:spPr>
          <a:xfrm>
            <a:off x="9803219" y="3280661"/>
            <a:ext cx="5422604" cy="45023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2050" name="Picture 2" descr="C:\Users\sai\Desktop\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9405" y="3189768"/>
            <a:ext cx="5784112" cy="4816082"/>
          </a:xfrm>
          <a:prstGeom prst="rect">
            <a:avLst/>
          </a:prstGeom>
          <a:noFill/>
        </p:spPr>
      </p:pic>
      <p:pic>
        <p:nvPicPr>
          <p:cNvPr id="2051" name="Picture 3" descr="C:\Users\sai\Desktop\ba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10085" y="3055844"/>
            <a:ext cx="6363588" cy="4939839"/>
          </a:xfrm>
          <a:prstGeom prst="rect">
            <a:avLst/>
          </a:prstGeom>
          <a:noFill/>
        </p:spPr>
      </p:pic>
      <p:sp>
        <p:nvSpPr>
          <p:cNvPr id="10" name="Google Shape;210;p5"/>
          <p:cNvSpPr txBox="1">
            <a:spLocks noGrp="1"/>
          </p:cNvSpPr>
          <p:nvPr>
            <p:ph type="ftr" idx="11"/>
          </p:nvPr>
        </p:nvSpPr>
        <p:spPr>
          <a:xfrm>
            <a:off x="4635795" y="9505507"/>
            <a:ext cx="7784805" cy="45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TRIBAL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COMMUNITIES/HISTORY/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Mrs.SuJatha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8011" y="9646673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dk1"/>
                </a:solidFill>
              </a:rPr>
              <a:t>9/7/2020</a:t>
            </a:r>
            <a:endParaRPr lang="en-US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233" y="572350"/>
            <a:ext cx="8229600" cy="1143000"/>
          </a:xfrm>
        </p:spPr>
        <p:txBody>
          <a:bodyPr/>
          <a:lstStyle/>
          <a:p>
            <a:r>
              <a:rPr lang="en-US" b="1" dirty="0" smtClean="0"/>
              <a:t>TRIBALS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7144" y="2194331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GONDS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179675" y="3238131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9706123" y="2215596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KHONDS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"/>
          </p:nvPr>
        </p:nvSpPr>
        <p:spPr>
          <a:xfrm>
            <a:off x="9377916" y="3153069"/>
            <a:ext cx="4710223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3074" name="Picture 2" descr="C:\Users\sai\Desktop\g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863" y="3125973"/>
            <a:ext cx="5922495" cy="4954772"/>
          </a:xfrm>
          <a:prstGeom prst="rect">
            <a:avLst/>
          </a:prstGeom>
          <a:noFill/>
        </p:spPr>
      </p:pic>
      <p:pic>
        <p:nvPicPr>
          <p:cNvPr id="3075" name="Picture 3" descr="C:\Users\sai\Desktop\kh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43679" y="3040912"/>
            <a:ext cx="5344191" cy="5167424"/>
          </a:xfrm>
          <a:prstGeom prst="rect">
            <a:avLst/>
          </a:prstGeom>
          <a:noFill/>
        </p:spPr>
      </p:pic>
      <p:sp>
        <p:nvSpPr>
          <p:cNvPr id="10" name="Google Shape;210;p5"/>
          <p:cNvSpPr txBox="1">
            <a:spLocks noGrp="1"/>
          </p:cNvSpPr>
          <p:nvPr>
            <p:ph type="ftr" idx="11"/>
          </p:nvPr>
        </p:nvSpPr>
        <p:spPr>
          <a:xfrm>
            <a:off x="4635795" y="9505507"/>
            <a:ext cx="7784805" cy="45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TRIBAL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COMMUNITIES/HISTORY/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Mrs.SuJatha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0420" y="9667938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dk1"/>
                </a:solidFill>
              </a:rPr>
              <a:t>9/7/2020</a:t>
            </a:r>
            <a:endParaRPr lang="en-US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754" y="678675"/>
            <a:ext cx="8229600" cy="1143000"/>
          </a:xfrm>
        </p:spPr>
        <p:txBody>
          <a:bodyPr/>
          <a:lstStyle/>
          <a:p>
            <a:r>
              <a:rPr lang="en-US" b="1" dirty="0" smtClean="0"/>
              <a:t>TRIBALS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256" y="2747224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KHASIS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094075" y="4003675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9833713" y="272596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NAGAS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"/>
          </p:nvPr>
        </p:nvSpPr>
        <p:spPr>
          <a:xfrm>
            <a:off x="9812448" y="3769759"/>
            <a:ext cx="4041775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4098" name="Picture 2" descr="C:\Users\sai\Desktop\kh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5316" y="3551275"/>
            <a:ext cx="6391401" cy="4146697"/>
          </a:xfrm>
          <a:prstGeom prst="rect">
            <a:avLst/>
          </a:prstGeom>
          <a:noFill/>
        </p:spPr>
      </p:pic>
      <p:pic>
        <p:nvPicPr>
          <p:cNvPr id="4099" name="Picture 3" descr="C:\Users\sai\Desktop\nag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9181" y="3402419"/>
            <a:ext cx="7357731" cy="4423144"/>
          </a:xfrm>
          <a:prstGeom prst="rect">
            <a:avLst/>
          </a:prstGeom>
          <a:noFill/>
        </p:spPr>
      </p:pic>
      <p:sp>
        <p:nvSpPr>
          <p:cNvPr id="10" name="Google Shape;210;p5"/>
          <p:cNvSpPr txBox="1">
            <a:spLocks noGrp="1"/>
          </p:cNvSpPr>
          <p:nvPr>
            <p:ph type="ftr" idx="11"/>
          </p:nvPr>
        </p:nvSpPr>
        <p:spPr>
          <a:xfrm>
            <a:off x="4635795" y="9505507"/>
            <a:ext cx="7784805" cy="45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TRIBAL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COMMUNITIES/HISTORY/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Mrs.SuJatha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950" y="9391491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dk1"/>
                </a:solidFill>
              </a:rPr>
              <a:t>9/7/2020</a:t>
            </a:r>
            <a:endParaRPr lang="en-US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921" y="72120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SOCIETY</a:t>
            </a:r>
            <a:endParaRPr lang="en-US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9042" y="3019648"/>
            <a:ext cx="12652744" cy="493531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DID NOT FOLLOW CASTE RULES</a:t>
            </a:r>
          </a:p>
          <a:p>
            <a:pPr>
              <a:buFont typeface="Wingdings" pitchFamily="2" charset="2"/>
              <a:buChar char="Ø"/>
            </a:pPr>
            <a:endParaRPr lang="en-US" sz="1100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MORE EQUALITY AMONG THEM</a:t>
            </a:r>
          </a:p>
          <a:p>
            <a:pPr>
              <a:buFont typeface="Wingdings" pitchFamily="2" charset="2"/>
              <a:buChar char="Ø"/>
            </a:pPr>
            <a:endParaRPr lang="en-US" sz="1100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WHOLE TRIBE OWNED THE LAND</a:t>
            </a:r>
          </a:p>
          <a:p>
            <a:pPr>
              <a:buFont typeface="Wingdings" pitchFamily="2" charset="2"/>
              <a:buChar char="Ø"/>
            </a:pPr>
            <a:endParaRPr lang="en-US" sz="1100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DISTINCT CUTURE – DID NOT WANT ANYONE TO INTERFERE.</a:t>
            </a:r>
          </a:p>
          <a:p>
            <a:pPr>
              <a:buFont typeface="Wingdings" pitchFamily="2" charset="2"/>
              <a:buChar char="Ø"/>
            </a:pPr>
            <a:endParaRPr lang="en-US" sz="1100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EACH TRIBAL GROUP HAD DISTINCT CUSTOMS , RITUALS BELIEFS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r>
              <a:rPr lang="en-US" dirty="0" smtClean="0"/>
              <a:t>/18</a:t>
            </a:r>
            <a:endParaRPr lang="en-US" dirty="0"/>
          </a:p>
        </p:txBody>
      </p:sp>
      <p:sp>
        <p:nvSpPr>
          <p:cNvPr id="5" name="Google Shape;210;p5"/>
          <p:cNvSpPr txBox="1">
            <a:spLocks noGrp="1"/>
          </p:cNvSpPr>
          <p:nvPr>
            <p:ph type="ftr" idx="11"/>
          </p:nvPr>
        </p:nvSpPr>
        <p:spPr>
          <a:xfrm>
            <a:off x="4635795" y="9505507"/>
            <a:ext cx="7784805" cy="45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TRIBAL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COMMUNITIES/HISTORY/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Mrs.SuJatha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8011" y="9667937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dk1"/>
                </a:solidFill>
              </a:rPr>
              <a:t>9/7/2020</a:t>
            </a:r>
            <a:endParaRPr lang="en-US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4409" y="657410"/>
            <a:ext cx="7485321" cy="1143000"/>
          </a:xfrm>
        </p:spPr>
        <p:txBody>
          <a:bodyPr/>
          <a:lstStyle/>
          <a:p>
            <a:r>
              <a:rPr lang="en-US" b="1" dirty="0" smtClean="0"/>
              <a:t>SHIFTING CULTIVATION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8233" y="3088758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930809" y="2636874"/>
            <a:ext cx="6103089" cy="6464595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SHIFTING CULTIVATION IS ALSO</a:t>
            </a:r>
          </a:p>
          <a:p>
            <a:pPr algn="ctr"/>
            <a:endParaRPr lang="en-US" sz="1800" dirty="0" smtClean="0"/>
          </a:p>
          <a:p>
            <a:pPr algn="ctr">
              <a:buNone/>
            </a:pPr>
            <a:r>
              <a:rPr lang="en-US" sz="3200" dirty="0" smtClean="0"/>
              <a:t> CALLED AS</a:t>
            </a:r>
          </a:p>
          <a:p>
            <a:pPr algn="ctr">
              <a:buNone/>
            </a:pPr>
            <a:r>
              <a:rPr lang="en-US" sz="3200" dirty="0" smtClean="0"/>
              <a:t> </a:t>
            </a:r>
            <a:r>
              <a:rPr lang="en-US" sz="3200" b="1" dirty="0" smtClean="0"/>
              <a:t>JHOOM CULTIVATION</a:t>
            </a:r>
          </a:p>
          <a:p>
            <a:pPr algn="ctr">
              <a:buNone/>
            </a:pPr>
            <a:r>
              <a:rPr lang="en-US" sz="3200" b="1" dirty="0" smtClean="0"/>
              <a:t>OR </a:t>
            </a:r>
          </a:p>
          <a:p>
            <a:pPr algn="ctr">
              <a:buNone/>
            </a:pPr>
            <a:r>
              <a:rPr lang="en-US" sz="3200" b="1" dirty="0" smtClean="0"/>
              <a:t> SLASH AND BURN CULTIVATION</a:t>
            </a:r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5122" name="Picture 2" descr="C:\Users\sai\Desktop\shif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4762" y="2523258"/>
            <a:ext cx="8102009" cy="6620742"/>
          </a:xfrm>
          <a:prstGeom prst="rect">
            <a:avLst/>
          </a:prstGeom>
          <a:noFill/>
        </p:spPr>
      </p:pic>
      <p:sp>
        <p:nvSpPr>
          <p:cNvPr id="7" name="Google Shape;210;p5"/>
          <p:cNvSpPr txBox="1">
            <a:spLocks noGrp="1"/>
          </p:cNvSpPr>
          <p:nvPr>
            <p:ph type="ftr" idx="11"/>
          </p:nvPr>
        </p:nvSpPr>
        <p:spPr>
          <a:xfrm>
            <a:off x="4635795" y="9505507"/>
            <a:ext cx="7784805" cy="45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TRIBAL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COMMUNITIES/HISTORY/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Mrs.SuJatha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1564" y="9689203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dk1"/>
                </a:solidFill>
              </a:rPr>
              <a:t>9/7/2020</a:t>
            </a:r>
            <a:endParaRPr lang="en-US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87" y="593615"/>
            <a:ext cx="7549117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HUNTING AND GATHERING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6065" y="2918638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666768" y="1998922"/>
            <a:ext cx="6367130" cy="66772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THEY COLLECTED:</a:t>
            </a:r>
          </a:p>
          <a:p>
            <a:pPr>
              <a:buNone/>
            </a:pPr>
            <a:r>
              <a:rPr lang="en-US" dirty="0" smtClean="0"/>
              <a:t>       FRUITS, ROOTS, HONEY, MEDICINAL HERBS.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BARTER SYSTEM EXISTED.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THEY WERE CALLED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b="1" dirty="0" smtClean="0"/>
              <a:t>PEOPLE OF FOREST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r>
              <a:rPr lang="en-US" dirty="0" smtClean="0"/>
              <a:t>/18</a:t>
            </a:r>
            <a:endParaRPr lang="en-US" dirty="0"/>
          </a:p>
        </p:txBody>
      </p:sp>
      <p:pic>
        <p:nvPicPr>
          <p:cNvPr id="6146" name="Picture 2" descr="C:\Users\sai\Desktop\hunting gather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669" y="1740993"/>
            <a:ext cx="6188149" cy="3554021"/>
          </a:xfrm>
          <a:prstGeom prst="rect">
            <a:avLst/>
          </a:prstGeom>
          <a:noFill/>
        </p:spPr>
      </p:pic>
      <p:pic>
        <p:nvPicPr>
          <p:cNvPr id="6147" name="Picture 3" descr="C:\Users\sai\Desktop\hunter gather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9088" y="5146158"/>
            <a:ext cx="6158120" cy="3423684"/>
          </a:xfrm>
          <a:prstGeom prst="rect">
            <a:avLst/>
          </a:prstGeom>
          <a:noFill/>
        </p:spPr>
      </p:pic>
      <p:sp>
        <p:nvSpPr>
          <p:cNvPr id="8" name="Google Shape;210;p5"/>
          <p:cNvSpPr txBox="1">
            <a:spLocks noGrp="1"/>
          </p:cNvSpPr>
          <p:nvPr>
            <p:ph type="ftr" idx="11"/>
          </p:nvPr>
        </p:nvSpPr>
        <p:spPr>
          <a:xfrm>
            <a:off x="4635795" y="9505507"/>
            <a:ext cx="7784805" cy="45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TRIBAL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COMMUNITIES/HISTORY/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Mrs.SuJatha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4215" y="9710468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dk1"/>
                </a:solidFill>
              </a:rPr>
              <a:t>9/7/2020</a:t>
            </a:r>
            <a:endParaRPr lang="en-US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471</Words>
  <PresentationFormat>Custom</PresentationFormat>
  <Paragraphs>203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1_Office Theme</vt:lpstr>
      <vt:lpstr>Office Theme</vt:lpstr>
      <vt:lpstr>Slide 1</vt:lpstr>
      <vt:lpstr>DIFFERENT TRIBAL GROUPS</vt:lpstr>
      <vt:lpstr>TRIBALS</vt:lpstr>
      <vt:lpstr>TRIBALS</vt:lpstr>
      <vt:lpstr>TRIBALS</vt:lpstr>
      <vt:lpstr>TRIBALS</vt:lpstr>
      <vt:lpstr>SOCIETY</vt:lpstr>
      <vt:lpstr>SHIFTING CULTIVATION</vt:lpstr>
      <vt:lpstr>HUNTING AND GATHERING</vt:lpstr>
      <vt:lpstr>HERDING AND REARING</vt:lpstr>
      <vt:lpstr>SETTLED AGRICULTURE</vt:lpstr>
      <vt:lpstr>British rule affects the tribals</vt:lpstr>
      <vt:lpstr>ROLE OF TRADERS AND MONEY LENDERS </vt:lpstr>
      <vt:lpstr>ROLE OF CHRISTIAN MISSIONARIES</vt:lpstr>
      <vt:lpstr>TRIBAL REVOLT</vt:lpstr>
      <vt:lpstr>MUNDA  REBELLION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sai</cp:lastModifiedBy>
  <cp:revision>57</cp:revision>
  <dcterms:created xsi:type="dcterms:W3CDTF">2006-08-16T00:00:00Z</dcterms:created>
  <dcterms:modified xsi:type="dcterms:W3CDTF">2020-07-09T15:32:17Z</dcterms:modified>
</cp:coreProperties>
</file>